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83" r:id="rId3"/>
    <p:sldId id="285" r:id="rId4"/>
    <p:sldId id="278" r:id="rId5"/>
    <p:sldId id="279" r:id="rId6"/>
    <p:sldId id="284" r:id="rId7"/>
    <p:sldId id="274" r:id="rId8"/>
    <p:sldId id="281" r:id="rId9"/>
    <p:sldId id="286" r:id="rId10"/>
    <p:sldId id="28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2/16/2013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2/16/2013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2701954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CA" sz="3200" dirty="0" smtClean="0"/>
              <a:t>Essay help</a:t>
            </a:r>
            <a:endParaRPr lang="en-CA" sz="3200" dirty="0"/>
          </a:p>
        </p:txBody>
      </p:sp>
      <p:sp>
        <p:nvSpPr>
          <p:cNvPr id="3" name="Content Placeholder 2"/>
          <p:cNvSpPr>
            <a:spLocks noGrp="1"/>
          </p:cNvSpPr>
          <p:nvPr>
            <p:ph idx="1"/>
          </p:nvPr>
        </p:nvSpPr>
        <p:spPr>
          <a:xfrm>
            <a:off x="457200" y="914400"/>
            <a:ext cx="8229600" cy="5394960"/>
          </a:xfrm>
        </p:spPr>
        <p:txBody>
          <a:bodyPr/>
          <a:lstStyle/>
          <a:p>
            <a:r>
              <a:rPr lang="en-CA" dirty="0"/>
              <a:t>proper footnote and bibliographic </a:t>
            </a:r>
            <a:r>
              <a:rPr lang="en-CA" dirty="0" smtClean="0"/>
              <a:t>format</a:t>
            </a:r>
          </a:p>
          <a:p>
            <a:pPr lvl="1"/>
            <a:r>
              <a:rPr lang="en-CA" dirty="0" smtClean="0"/>
              <a:t>Follow the examples of the prescribed format available on the course home page.</a:t>
            </a:r>
            <a:endParaRPr lang="en-CA" dirty="0"/>
          </a:p>
          <a:p>
            <a:r>
              <a:rPr lang="en-CA" dirty="0"/>
              <a:t>active voice vs. passive </a:t>
            </a:r>
            <a:r>
              <a:rPr lang="en-CA" dirty="0" smtClean="0"/>
              <a:t>voice</a:t>
            </a:r>
          </a:p>
          <a:p>
            <a:pPr lvl="1"/>
            <a:r>
              <a:rPr lang="en-CA" dirty="0" smtClean="0"/>
              <a:t>The </a:t>
            </a:r>
            <a:r>
              <a:rPr lang="en-CA" dirty="0"/>
              <a:t>active voice provides </a:t>
            </a:r>
            <a:r>
              <a:rPr lang="en-CA" dirty="0" smtClean="0"/>
              <a:t>agency and clarity.</a:t>
            </a:r>
          </a:p>
          <a:p>
            <a:pPr lvl="1"/>
            <a:r>
              <a:rPr lang="en-CA" dirty="0" smtClean="0"/>
              <a:t>Active (clear)</a:t>
            </a:r>
          </a:p>
          <a:p>
            <a:pPr lvl="2"/>
            <a:r>
              <a:rPr lang="en-CA" sz="2400" dirty="0" smtClean="0"/>
              <a:t>Journeymen </a:t>
            </a:r>
            <a:r>
              <a:rPr lang="en-CA" sz="2400" dirty="0" smtClean="0">
                <a:solidFill>
                  <a:srgbClr val="FFC000"/>
                </a:solidFill>
              </a:rPr>
              <a:t>excluded</a:t>
            </a:r>
            <a:r>
              <a:rPr lang="en-CA" sz="2400" dirty="0" smtClean="0"/>
              <a:t> women from craft guilds to prevent cheapening the value of labour in the urban economy.</a:t>
            </a:r>
          </a:p>
          <a:p>
            <a:pPr lvl="1"/>
            <a:r>
              <a:rPr lang="en-CA" dirty="0" smtClean="0"/>
              <a:t>Passive (opaque)</a:t>
            </a:r>
          </a:p>
          <a:p>
            <a:pPr lvl="2"/>
            <a:r>
              <a:rPr lang="en-CA" sz="2400" dirty="0" smtClean="0"/>
              <a:t>Women </a:t>
            </a:r>
            <a:r>
              <a:rPr lang="en-CA" sz="2400" dirty="0" smtClean="0">
                <a:solidFill>
                  <a:srgbClr val="FFC000"/>
                </a:solidFill>
              </a:rPr>
              <a:t>were thought </a:t>
            </a:r>
            <a:r>
              <a:rPr lang="en-CA" sz="2400" dirty="0" smtClean="0"/>
              <a:t>to cheapen the value of labour in the urban economy.</a:t>
            </a:r>
            <a:endParaRPr lang="en-CA" sz="2400" dirty="0"/>
          </a:p>
          <a:p>
            <a:endParaRPr lang="en-CA" dirty="0"/>
          </a:p>
        </p:txBody>
      </p:sp>
    </p:spTree>
    <p:extLst>
      <p:ext uri="{BB962C8B-B14F-4D97-AF65-F5344CB8AC3E}">
        <p14:creationId xmlns:p14="http://schemas.microsoft.com/office/powerpoint/2010/main" val="193585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CA" sz="3200" dirty="0" smtClean="0"/>
              <a:t>Office Hours for Week of 17 February</a:t>
            </a:r>
            <a:endParaRPr lang="en-CA" sz="3200" dirty="0"/>
          </a:p>
        </p:txBody>
      </p:sp>
      <p:sp>
        <p:nvSpPr>
          <p:cNvPr id="3" name="Content Placeholder 2"/>
          <p:cNvSpPr>
            <a:spLocks noGrp="1"/>
          </p:cNvSpPr>
          <p:nvPr>
            <p:ph idx="1"/>
          </p:nvPr>
        </p:nvSpPr>
        <p:spPr>
          <a:xfrm>
            <a:off x="457200" y="1143000"/>
            <a:ext cx="8229600" cy="5166360"/>
          </a:xfrm>
        </p:spPr>
        <p:txBody>
          <a:bodyPr/>
          <a:lstStyle/>
          <a:p>
            <a:r>
              <a:rPr lang="en-CA" dirty="0" smtClean="0"/>
              <a:t>Monday, 18 February:  1 to 3 pm</a:t>
            </a:r>
          </a:p>
          <a:p>
            <a:r>
              <a:rPr lang="en-CA" dirty="0" smtClean="0"/>
              <a:t>office hour cancelled on Wednesday, 11:30-12:30</a:t>
            </a:r>
          </a:p>
          <a:p>
            <a:r>
              <a:rPr lang="en-CA" dirty="0" smtClean="0"/>
              <a:t>Regular office hours will resume the week of 24 February.</a:t>
            </a:r>
            <a:endParaRPr lang="en-CA" dirty="0"/>
          </a:p>
        </p:txBody>
      </p:sp>
    </p:spTree>
    <p:extLst>
      <p:ext uri="{BB962C8B-B14F-4D97-AF65-F5344CB8AC3E}">
        <p14:creationId xmlns:p14="http://schemas.microsoft.com/office/powerpoint/2010/main" val="928300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CA" sz="3200" dirty="0" smtClean="0"/>
              <a:t>What is history?</a:t>
            </a:r>
            <a:endParaRPr lang="en-CA" sz="3200" dirty="0"/>
          </a:p>
        </p:txBody>
      </p:sp>
      <p:sp>
        <p:nvSpPr>
          <p:cNvPr id="3" name="Content Placeholder 2"/>
          <p:cNvSpPr>
            <a:spLocks noGrp="1"/>
          </p:cNvSpPr>
          <p:nvPr>
            <p:ph idx="1"/>
          </p:nvPr>
        </p:nvSpPr>
        <p:spPr/>
        <p:txBody>
          <a:bodyPr/>
          <a:lstStyle/>
          <a:p>
            <a:r>
              <a:rPr lang="en-CA" dirty="0" smtClean="0"/>
              <a:t>Albert S.  </a:t>
            </a:r>
            <a:r>
              <a:rPr lang="en-CA" dirty="0" err="1" smtClean="0"/>
              <a:t>Lindemann</a:t>
            </a:r>
            <a:r>
              <a:rPr lang="en-CA" dirty="0" smtClean="0"/>
              <a:t>, </a:t>
            </a:r>
            <a:r>
              <a:rPr lang="en-CA" i="1" dirty="0" smtClean="0"/>
              <a:t>Esau’s Tears: Modern Anti-Semitism and the Rise of the Jews</a:t>
            </a:r>
            <a:r>
              <a:rPr lang="en-CA" dirty="0" smtClean="0"/>
              <a:t> (Cambridge: Cambridge University Press, 1997), 16:  “History lets us see what men and women have been, lets us understand how much more remarkable they have been than our untutored imaginations could possibly realize.”</a:t>
            </a:r>
            <a:endParaRPr lang="en-CA" dirty="0"/>
          </a:p>
        </p:txBody>
      </p:sp>
    </p:spTree>
    <p:extLst>
      <p:ext uri="{BB962C8B-B14F-4D97-AF65-F5344CB8AC3E}">
        <p14:creationId xmlns:p14="http://schemas.microsoft.com/office/powerpoint/2010/main" val="1309438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r>
              <a:rPr lang="en-CA" sz="3200" dirty="0" smtClean="0"/>
              <a:t>Writing to / about wives</a:t>
            </a:r>
            <a:endParaRPr lang="en-CA" sz="3200" dirty="0"/>
          </a:p>
        </p:txBody>
      </p:sp>
      <p:sp>
        <p:nvSpPr>
          <p:cNvPr id="3" name="Content Placeholder 2"/>
          <p:cNvSpPr>
            <a:spLocks noGrp="1"/>
          </p:cNvSpPr>
          <p:nvPr>
            <p:ph idx="1"/>
          </p:nvPr>
        </p:nvSpPr>
        <p:spPr>
          <a:xfrm>
            <a:off x="457200" y="914400"/>
            <a:ext cx="8229600" cy="5394960"/>
          </a:xfrm>
        </p:spPr>
        <p:txBody>
          <a:bodyPr>
            <a:normAutofit/>
          </a:bodyPr>
          <a:lstStyle/>
          <a:p>
            <a:r>
              <a:rPr lang="en-CA" dirty="0" smtClean="0"/>
              <a:t>Carnival? (p. 142)</a:t>
            </a:r>
          </a:p>
          <a:p>
            <a:r>
              <a:rPr lang="en-CA" dirty="0" smtClean="0"/>
              <a:t>shaming strategy:  pagans vs. Christians (pp. 136, 140, 152, 184, 185, 192)</a:t>
            </a:r>
          </a:p>
          <a:p>
            <a:r>
              <a:rPr lang="en-CA" dirty="0" smtClean="0"/>
              <a:t>rhetoric of reproach (pp. 151, 240, 251)</a:t>
            </a:r>
          </a:p>
          <a:p>
            <a:r>
              <a:rPr lang="en-CA" dirty="0" smtClean="0"/>
              <a:t>purpose of marriage (p. 175)</a:t>
            </a:r>
          </a:p>
          <a:p>
            <a:r>
              <a:rPr lang="en-CA" dirty="0" smtClean="0"/>
              <a:t>virtues of a wife (p. 176, 177, 180, 218, 223, 231, 242)</a:t>
            </a:r>
          </a:p>
          <a:p>
            <a:r>
              <a:rPr lang="en-CA" dirty="0" smtClean="0"/>
              <a:t>ancient examples and wisdom (p. 197, 208-209, 215, 233</a:t>
            </a:r>
            <a:r>
              <a:rPr lang="en-CA" dirty="0"/>
              <a:t>, </a:t>
            </a:r>
            <a:r>
              <a:rPr lang="en-CA" dirty="0" smtClean="0"/>
              <a:t>245, </a:t>
            </a:r>
            <a:r>
              <a:rPr lang="en-CA" dirty="0"/>
              <a:t>246-47)</a:t>
            </a:r>
            <a:endParaRPr lang="en-CA" dirty="0" smtClean="0"/>
          </a:p>
          <a:p>
            <a:r>
              <a:rPr lang="en-CA" dirty="0" smtClean="0"/>
              <a:t>Bible (pp. 195, 198)</a:t>
            </a:r>
          </a:p>
          <a:p>
            <a:r>
              <a:rPr lang="en-CA" dirty="0" smtClean="0"/>
              <a:t>Church Fathers (pp. 236-39, 241)</a:t>
            </a:r>
          </a:p>
        </p:txBody>
      </p:sp>
    </p:spTree>
    <p:extLst>
      <p:ext uri="{BB962C8B-B14F-4D97-AF65-F5344CB8AC3E}">
        <p14:creationId xmlns:p14="http://schemas.microsoft.com/office/powerpoint/2010/main" val="3753503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CA" sz="3200" dirty="0" smtClean="0"/>
              <a:t>Questions for 18 February</a:t>
            </a:r>
            <a:endParaRPr lang="en-CA" sz="3200" dirty="0"/>
          </a:p>
        </p:txBody>
      </p:sp>
      <p:sp>
        <p:nvSpPr>
          <p:cNvPr id="3" name="Content Placeholder 2"/>
          <p:cNvSpPr>
            <a:spLocks noGrp="1"/>
          </p:cNvSpPr>
          <p:nvPr>
            <p:ph idx="1"/>
          </p:nvPr>
        </p:nvSpPr>
        <p:spPr>
          <a:xfrm>
            <a:off x="457200" y="1143000"/>
            <a:ext cx="8229600" cy="5166360"/>
          </a:xfrm>
        </p:spPr>
        <p:txBody>
          <a:bodyPr>
            <a:normAutofit/>
          </a:bodyPr>
          <a:lstStyle/>
          <a:p>
            <a:pPr marL="651510" indent="-514350">
              <a:buFont typeface="+mj-lt"/>
              <a:buAutoNum type="arabicPeriod"/>
            </a:pPr>
            <a:r>
              <a:rPr lang="en-CA" dirty="0" smtClean="0"/>
              <a:t>What passages from the reading assigned for today strike you as historically significant?</a:t>
            </a:r>
          </a:p>
          <a:p>
            <a:pPr marL="651510" indent="-514350">
              <a:buFont typeface="+mj-lt"/>
              <a:buAutoNum type="arabicPeriod"/>
            </a:pPr>
            <a:r>
              <a:rPr lang="en-CA" dirty="0" smtClean="0"/>
              <a:t>What continuities exist between what you have read about wives in </a:t>
            </a:r>
            <a:r>
              <a:rPr lang="en-CA" i="1" dirty="0" smtClean="0"/>
              <a:t>The Education of a Christian Woman</a:t>
            </a:r>
            <a:r>
              <a:rPr lang="en-CA" dirty="0" smtClean="0"/>
              <a:t> and (1) what you have read about virgins and (2) what you have learned so far about women and gender in early modern Europe?</a:t>
            </a:r>
          </a:p>
          <a:p>
            <a:pPr marL="651510" indent="-514350">
              <a:buFont typeface="+mj-lt"/>
              <a:buAutoNum type="arabicPeriod"/>
            </a:pPr>
            <a:r>
              <a:rPr lang="en-CA" dirty="0" smtClean="0"/>
              <a:t>Did you notice any discontinuities?</a:t>
            </a:r>
          </a:p>
          <a:p>
            <a:pPr marL="651510" indent="-514350">
              <a:buFont typeface="+mj-lt"/>
              <a:buAutoNum type="arabicPeriod"/>
            </a:pPr>
            <a:endParaRPr lang="en-CA" dirty="0"/>
          </a:p>
        </p:txBody>
      </p:sp>
    </p:spTree>
    <p:extLst>
      <p:ext uri="{BB962C8B-B14F-4D97-AF65-F5344CB8AC3E}">
        <p14:creationId xmlns:p14="http://schemas.microsoft.com/office/powerpoint/2010/main" val="3695893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CA" sz="3200" dirty="0"/>
              <a:t>Questions for 18 February</a:t>
            </a:r>
          </a:p>
        </p:txBody>
      </p:sp>
      <p:sp>
        <p:nvSpPr>
          <p:cNvPr id="3" name="Content Placeholder 2"/>
          <p:cNvSpPr>
            <a:spLocks noGrp="1"/>
          </p:cNvSpPr>
          <p:nvPr>
            <p:ph idx="1"/>
          </p:nvPr>
        </p:nvSpPr>
        <p:spPr>
          <a:xfrm>
            <a:off x="457200" y="1066800"/>
            <a:ext cx="8229600" cy="5410200"/>
          </a:xfrm>
        </p:spPr>
        <p:txBody>
          <a:bodyPr>
            <a:normAutofit/>
          </a:bodyPr>
          <a:lstStyle/>
          <a:p>
            <a:pPr marL="651510" indent="-514350">
              <a:buFont typeface="+mj-lt"/>
              <a:buAutoNum type="arabicPeriod" startAt="4"/>
            </a:pPr>
            <a:r>
              <a:rPr lang="en-CA" dirty="0" err="1" smtClean="0"/>
              <a:t>Vives</a:t>
            </a:r>
            <a:r>
              <a:rPr lang="en-CA" dirty="0" smtClean="0"/>
              <a:t> writes that there should “be a certain equality, or better, similarity between husband and wife that unites their souls and hold them together more tenaciously than anything else” (p. 158).  Did you notice an equality or similarity between husband and wife in his section on wives?</a:t>
            </a:r>
          </a:p>
          <a:p>
            <a:pPr marL="651510" indent="-514350">
              <a:buFont typeface="+mj-lt"/>
              <a:buAutoNum type="arabicPeriod" startAt="4"/>
            </a:pPr>
            <a:r>
              <a:rPr lang="en-CA" dirty="0" smtClean="0"/>
              <a:t>What </a:t>
            </a:r>
            <a:r>
              <a:rPr lang="en-CA" dirty="0"/>
              <a:t>is the ideal wife according to </a:t>
            </a:r>
            <a:r>
              <a:rPr lang="en-CA" dirty="0" err="1"/>
              <a:t>Vives</a:t>
            </a:r>
            <a:r>
              <a:rPr lang="en-CA" dirty="0"/>
              <a:t>? What should a wife not be like?</a:t>
            </a:r>
          </a:p>
          <a:p>
            <a:pPr marL="651510" indent="-514350">
              <a:buFont typeface="+mj-lt"/>
              <a:buAutoNum type="arabicPeriod" startAt="4"/>
            </a:pPr>
            <a:r>
              <a:rPr lang="en-CA" dirty="0"/>
              <a:t>Can you formulate at least one historical question based on the assigned reading to start a larger discussion?</a:t>
            </a:r>
          </a:p>
          <a:p>
            <a:endParaRPr lang="en-CA" dirty="0"/>
          </a:p>
        </p:txBody>
      </p:sp>
    </p:spTree>
    <p:extLst>
      <p:ext uri="{BB962C8B-B14F-4D97-AF65-F5344CB8AC3E}">
        <p14:creationId xmlns:p14="http://schemas.microsoft.com/office/powerpoint/2010/main" val="1367355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762000"/>
          </a:xfrm>
        </p:spPr>
        <p:txBody>
          <a:bodyPr>
            <a:noAutofit/>
          </a:bodyPr>
          <a:lstStyle/>
          <a:p>
            <a:r>
              <a:rPr lang="en-CA" sz="2800" dirty="0" smtClean="0"/>
              <a:t>Questions to consider for the rest of the course</a:t>
            </a:r>
            <a:endParaRPr lang="en-CA" sz="2800"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marL="651510" indent="-514350">
              <a:buFont typeface="+mj-lt"/>
              <a:buAutoNum type="arabicPeriod"/>
            </a:pPr>
            <a:r>
              <a:rPr lang="en-CA" dirty="0" smtClean="0"/>
              <a:t>What passages strike you as historically significant?  Mark them and write them down.</a:t>
            </a:r>
          </a:p>
          <a:p>
            <a:pPr marL="651510" indent="-514350">
              <a:buFont typeface="+mj-lt"/>
              <a:buAutoNum type="arabicPeriod"/>
            </a:pPr>
            <a:r>
              <a:rPr lang="en-CA" dirty="0" smtClean="0"/>
              <a:t>What positions on women and gender does a given primary source take on women and gender?  How does the author support these positions?</a:t>
            </a:r>
          </a:p>
          <a:p>
            <a:pPr marL="651510" indent="-514350">
              <a:buFont typeface="+mj-lt"/>
              <a:buAutoNum type="arabicPeriod"/>
            </a:pPr>
            <a:r>
              <a:rPr lang="en-CA" dirty="0" smtClean="0"/>
              <a:t>Can you formulate at least one historical question based on the assigned reading to start a larger discussion?</a:t>
            </a:r>
          </a:p>
          <a:p>
            <a:pPr marL="651510" indent="-514350">
              <a:buFont typeface="+mj-lt"/>
              <a:buAutoNum type="arabicPeriod"/>
            </a:pPr>
            <a:r>
              <a:rPr lang="en-CA" dirty="0" smtClean="0"/>
              <a:t>Can you find a few secondary sources (and other primary sources) by using the library catalogue and databases that will help you answer your historical question?</a:t>
            </a:r>
          </a:p>
          <a:p>
            <a:pPr marL="651510" indent="-514350">
              <a:buFont typeface="+mj-lt"/>
              <a:buAutoNum type="arabicPeriod"/>
            </a:pPr>
            <a:r>
              <a:rPr lang="en-CA" dirty="0" smtClean="0"/>
              <a:t>Can you think of any current news stories that relate to women and gender?</a:t>
            </a:r>
          </a:p>
          <a:p>
            <a:pPr marL="651510" indent="-514350">
              <a:buFont typeface="+mj-lt"/>
              <a:buAutoNum type="arabicPeriod"/>
            </a:pPr>
            <a:endParaRPr lang="en-CA" dirty="0"/>
          </a:p>
        </p:txBody>
      </p:sp>
    </p:spTree>
    <p:extLst>
      <p:ext uri="{BB962C8B-B14F-4D97-AF65-F5344CB8AC3E}">
        <p14:creationId xmlns:p14="http://schemas.microsoft.com/office/powerpoint/2010/main" val="3634845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CA" dirty="0" smtClean="0"/>
              <a:t>In the news</a:t>
            </a:r>
            <a:endParaRPr lang="en-CA" dirty="0"/>
          </a:p>
        </p:txBody>
      </p:sp>
      <p:sp>
        <p:nvSpPr>
          <p:cNvPr id="3" name="Content Placeholder 2"/>
          <p:cNvSpPr>
            <a:spLocks noGrp="1"/>
          </p:cNvSpPr>
          <p:nvPr>
            <p:ph idx="1"/>
          </p:nvPr>
        </p:nvSpPr>
        <p:spPr>
          <a:xfrm>
            <a:off x="457200" y="1295400"/>
            <a:ext cx="8229600" cy="5013960"/>
          </a:xfrm>
        </p:spPr>
        <p:txBody>
          <a:bodyPr/>
          <a:lstStyle/>
          <a:p>
            <a:r>
              <a:rPr lang="en-CA" dirty="0" smtClean="0"/>
              <a:t>“Women across the world stage protests against violence,” BBC, </a:t>
            </a:r>
            <a:r>
              <a:rPr lang="en-CA" dirty="0"/>
              <a:t>14 February 2013 http://www.bbc.co.uk/news/world-asia-21460056</a:t>
            </a:r>
          </a:p>
        </p:txBody>
      </p:sp>
    </p:spTree>
    <p:extLst>
      <p:ext uri="{BB962C8B-B14F-4D97-AF65-F5344CB8AC3E}">
        <p14:creationId xmlns:p14="http://schemas.microsoft.com/office/powerpoint/2010/main" val="344243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CA" sz="3200" dirty="0" smtClean="0"/>
              <a:t>Essay </a:t>
            </a:r>
            <a:r>
              <a:rPr lang="en-CA" sz="3200" dirty="0" smtClean="0"/>
              <a:t>help</a:t>
            </a:r>
            <a:endParaRPr lang="en-CA" sz="3200" dirty="0"/>
          </a:p>
        </p:txBody>
      </p:sp>
      <p:sp>
        <p:nvSpPr>
          <p:cNvPr id="3" name="Content Placeholder 2"/>
          <p:cNvSpPr>
            <a:spLocks noGrp="1"/>
          </p:cNvSpPr>
          <p:nvPr>
            <p:ph idx="1"/>
          </p:nvPr>
        </p:nvSpPr>
        <p:spPr>
          <a:xfrm>
            <a:off x="457200" y="990600"/>
            <a:ext cx="8229600" cy="5410200"/>
          </a:xfrm>
        </p:spPr>
        <p:txBody>
          <a:bodyPr>
            <a:normAutofit/>
          </a:bodyPr>
          <a:lstStyle/>
          <a:p>
            <a:r>
              <a:rPr lang="en-CA" dirty="0" smtClean="0"/>
              <a:t>Answer the question directly to give your essay a solid analytical focus.</a:t>
            </a:r>
          </a:p>
          <a:p>
            <a:r>
              <a:rPr lang="en-CA" dirty="0" smtClean="0"/>
              <a:t>Explain important points with reference to concrete historical reality.</a:t>
            </a:r>
          </a:p>
          <a:p>
            <a:r>
              <a:rPr lang="en-CA" dirty="0" smtClean="0"/>
              <a:t>Use your sources properly.</a:t>
            </a:r>
          </a:p>
          <a:p>
            <a:pPr marL="1042416" lvl="1" indent="-457200">
              <a:buFont typeface="+mj-lt"/>
              <a:buAutoNum type="arabicPeriod"/>
            </a:pPr>
            <a:r>
              <a:rPr lang="en-CA" dirty="0" smtClean="0"/>
              <a:t>Provide specific footnote references for specific information that you could not have known without reading your source.</a:t>
            </a:r>
          </a:p>
          <a:p>
            <a:pPr marL="1042416" lvl="1" indent="-457200">
              <a:buFont typeface="+mj-lt"/>
              <a:buAutoNum type="arabicPeriod"/>
            </a:pPr>
            <a:r>
              <a:rPr lang="en-CA" dirty="0" smtClean="0"/>
              <a:t>Quote accurately.</a:t>
            </a:r>
          </a:p>
          <a:p>
            <a:pPr marL="1042416" lvl="1" indent="-457200">
              <a:buFont typeface="+mj-lt"/>
              <a:buAutoNum type="arabicPeriod"/>
            </a:pPr>
            <a:r>
              <a:rPr lang="en-CA" dirty="0" smtClean="0"/>
              <a:t>Accurately represent the information and interpretations in your source.</a:t>
            </a:r>
          </a:p>
          <a:p>
            <a:pPr lvl="1"/>
            <a:endParaRPr lang="en-CA" dirty="0"/>
          </a:p>
          <a:p>
            <a:pPr lvl="1"/>
            <a:endParaRPr lang="en-CA" dirty="0" smtClean="0"/>
          </a:p>
        </p:txBody>
      </p:sp>
    </p:spTree>
    <p:extLst>
      <p:ext uri="{BB962C8B-B14F-4D97-AF65-F5344CB8AC3E}">
        <p14:creationId xmlns:p14="http://schemas.microsoft.com/office/powerpoint/2010/main" val="2961164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4832</TotalTime>
  <Words>656</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History 336</vt:lpstr>
      <vt:lpstr>Office Hours for Week of 17 February</vt:lpstr>
      <vt:lpstr>What is history?</vt:lpstr>
      <vt:lpstr>Writing to / about wives</vt:lpstr>
      <vt:lpstr>Questions for 18 February</vt:lpstr>
      <vt:lpstr>Questions for 18 February</vt:lpstr>
      <vt:lpstr>Questions to consider for the rest of the course</vt:lpstr>
      <vt:lpstr>In the news</vt:lpstr>
      <vt:lpstr>Essay help</vt:lpstr>
      <vt:lpstr>Essay help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cp:lastModifiedBy>
  <cp:revision>74</cp:revision>
  <dcterms:created xsi:type="dcterms:W3CDTF">2006-08-16T00:00:00Z</dcterms:created>
  <dcterms:modified xsi:type="dcterms:W3CDTF">2013-02-17T01:11:09Z</dcterms:modified>
</cp:coreProperties>
</file>